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86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2" r:id="rId30"/>
    <p:sldId id="303" r:id="rId31"/>
  </p:sldIdLst>
  <p:sldSz cx="18288000" cy="10287000"/>
  <p:notesSz cx="6858000" cy="9144000"/>
  <p:embeddedFontLst>
    <p:embeddedFont>
      <p:font typeface="Aster 국화과" panose="020B0600000101010101" charset="-128"/>
      <p:regular r:id="rId32"/>
    </p:embeddedFont>
    <p:embeddedFont>
      <p:font typeface="Tlab 사월의봄 Bold" panose="020B0600000101010101" charset="-127"/>
      <p:regular r:id="rId33"/>
    </p:embeddedFont>
    <p:embeddedFont>
      <p:font typeface="경기 바탕" panose="020B0600000101010101" charset="-127"/>
      <p:regular r:id="rId34"/>
    </p:embeddedFont>
    <p:embeddedFont>
      <p:font typeface="경기 바탕 Bold" panose="020B0600000101010101" charset="-127"/>
      <p:regular r:id="rId35"/>
    </p:embeddedFont>
    <p:embeddedFont>
      <p:font typeface="윤고딕 Semi-Bold" panose="020B0600000101010101" charset="-127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Janmeid" charset="0"/>
      <p:regular r:id="rId41"/>
    </p:embeddedFont>
    <p:embeddedFont>
      <p:font typeface="Neue Einstellung Bold" panose="020B0600000101010101" charset="0"/>
      <p:regular r:id="rId42"/>
    </p:embeddedFont>
    <p:embeddedFont>
      <p:font typeface="Space Mono Bold" panose="020B0600000101010101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8486699" y="3110139"/>
            <a:ext cx="1457994" cy="0"/>
          </a:xfrm>
          <a:prstGeom prst="line">
            <a:avLst/>
          </a:prstGeom>
          <a:ln w="95250" cap="flat">
            <a:solidFill>
              <a:srgbClr val="004AA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7215808" y="5350923"/>
            <a:ext cx="3856385" cy="3641683"/>
          </a:xfrm>
          <a:custGeom>
            <a:avLst/>
            <a:gdLst/>
            <a:ahLst/>
            <a:cxnLst/>
            <a:rect l="l" t="t" r="r" b="b"/>
            <a:pathLst>
              <a:path w="3856385" h="3641683">
                <a:moveTo>
                  <a:pt x="0" y="0"/>
                </a:moveTo>
                <a:lnTo>
                  <a:pt x="3856384" y="0"/>
                </a:lnTo>
                <a:lnTo>
                  <a:pt x="3856384" y="3641683"/>
                </a:lnTo>
                <a:lnTo>
                  <a:pt x="0" y="36416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732" t="-7732" r="-6443" b="-773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39576" y="3455448"/>
            <a:ext cx="16230600" cy="160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45"/>
              </a:lnSpc>
            </a:pPr>
            <a:r>
              <a:rPr lang="en-US" sz="10537" spc="368">
                <a:solidFill>
                  <a:srgbClr val="004AAD"/>
                </a:solidFill>
                <a:latin typeface="Aster 국화과"/>
                <a:ea typeface="Aster 국화과"/>
                <a:cs typeface="Aster 국화과"/>
                <a:sym typeface="Aster 국화과"/>
              </a:rPr>
              <a:t>꿈에서 맛본 똥파리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486699" y="2675799"/>
            <a:ext cx="1536353" cy="386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  <a:spcBef>
                <a:spcPct val="0"/>
              </a:spcBef>
            </a:pPr>
            <a:r>
              <a:rPr lang="en-US" sz="1800" spc="53">
                <a:solidFill>
                  <a:srgbClr val="004AAD"/>
                </a:solidFill>
                <a:latin typeface="윤고딕 Semi-Bold"/>
                <a:ea typeface="윤고딕 Semi-Bold"/>
                <a:cs typeface="윤고딕 Semi-Bold"/>
                <a:sym typeface="윤고딕 Semi-Bold"/>
              </a:rPr>
              <a:t>백희나 작가의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113" y="-478744"/>
            <a:ext cx="17712887" cy="11801211"/>
          </a:xfrm>
          <a:custGeom>
            <a:avLst/>
            <a:gdLst/>
            <a:ahLst/>
            <a:cxnLst/>
            <a:rect l="l" t="t" r="r" b="b"/>
            <a:pathLst>
              <a:path w="17712887" h="11801211">
                <a:moveTo>
                  <a:pt x="0" y="0"/>
                </a:moveTo>
                <a:lnTo>
                  <a:pt x="17712887" y="0"/>
                </a:lnTo>
                <a:lnTo>
                  <a:pt x="17712887" y="11801211"/>
                </a:lnTo>
                <a:lnTo>
                  <a:pt x="0" y="118012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872120" cy="106506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3992" y="3337880"/>
            <a:ext cx="12352120" cy="5695106"/>
          </a:xfrm>
          <a:custGeom>
            <a:avLst/>
            <a:gdLst/>
            <a:ahLst/>
            <a:cxnLst/>
            <a:rect l="l" t="t" r="r" b="b"/>
            <a:pathLst>
              <a:path w="12352120" h="5695106">
                <a:moveTo>
                  <a:pt x="0" y="0"/>
                </a:moveTo>
                <a:lnTo>
                  <a:pt x="12352121" y="0"/>
                </a:lnTo>
                <a:lnTo>
                  <a:pt x="12352121" y="5695106"/>
                </a:lnTo>
                <a:lnTo>
                  <a:pt x="0" y="56951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0360" b="-2414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914400"/>
            <a:ext cx="13223825" cy="946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699"/>
              </a:lnSpc>
            </a:pPr>
            <a:r>
              <a:rPr lang="en-US" sz="5499" b="1" spc="192">
                <a:solidFill>
                  <a:srgbClr val="966C33"/>
                </a:solidFill>
                <a:latin typeface="Tlab 사월의봄 Bold"/>
                <a:ea typeface="Tlab 사월의봄 Bold"/>
                <a:cs typeface="Tlab 사월의봄 Bold"/>
                <a:sym typeface="Tlab 사월의봄 Bold"/>
              </a:rPr>
              <a:t>개구리는 무엇을 먹을까?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85761" cy="10559991"/>
          </a:xfrm>
          <a:custGeom>
            <a:avLst/>
            <a:gdLst/>
            <a:ahLst/>
            <a:cxnLst/>
            <a:rect l="l" t="t" r="r" b="b"/>
            <a:pathLst>
              <a:path w="18485761" h="10559991">
                <a:moveTo>
                  <a:pt x="0" y="0"/>
                </a:moveTo>
                <a:lnTo>
                  <a:pt x="18485761" y="0"/>
                </a:lnTo>
                <a:lnTo>
                  <a:pt x="18485761" y="10559991"/>
                </a:lnTo>
                <a:lnTo>
                  <a:pt x="0" y="105599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11588" y="2480696"/>
            <a:ext cx="7085099" cy="7252887"/>
            <a:chOff x="0" y="0"/>
            <a:chExt cx="9446799" cy="967051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7458" r="17458"/>
            <a:stretch>
              <a:fillRect/>
            </a:stretch>
          </p:blipFill>
          <p:spPr>
            <a:xfrm>
              <a:off x="0" y="0"/>
              <a:ext cx="9446799" cy="9670517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747090" y="2750852"/>
            <a:ext cx="7148017" cy="4561328"/>
          </a:xfrm>
          <a:custGeom>
            <a:avLst/>
            <a:gdLst/>
            <a:ahLst/>
            <a:cxnLst/>
            <a:rect l="l" t="t" r="r" b="b"/>
            <a:pathLst>
              <a:path w="7148017" h="4561328">
                <a:moveTo>
                  <a:pt x="0" y="0"/>
                </a:moveTo>
                <a:lnTo>
                  <a:pt x="7148016" y="0"/>
                </a:lnTo>
                <a:lnTo>
                  <a:pt x="7148016" y="4561328"/>
                </a:lnTo>
                <a:lnTo>
                  <a:pt x="0" y="45613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47090" y="793246"/>
            <a:ext cx="12832278" cy="1571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500" b="1" spc="157">
                <a:solidFill>
                  <a:srgbClr val="004AAD"/>
                </a:solidFill>
                <a:latin typeface="Tlab 사월의봄 Bold"/>
                <a:ea typeface="Tlab 사월의봄 Bold"/>
                <a:cs typeface="Tlab 사월의봄 Bold"/>
                <a:sym typeface="Tlab 사월의봄 Bold"/>
              </a:rPr>
              <a:t>조금 먼저 태어난 큰 오빠 개구리에게 일어난 일 </a:t>
            </a:r>
          </a:p>
          <a:p>
            <a:pPr algn="just">
              <a:lnSpc>
                <a:spcPts val="6299"/>
              </a:lnSpc>
            </a:pPr>
            <a:endParaRPr lang="en-US" sz="4500" b="1" spc="157">
              <a:solidFill>
                <a:srgbClr val="004AAD"/>
              </a:solidFill>
              <a:latin typeface="Tlab 사월의봄 Bold"/>
              <a:ea typeface="Tlab 사월의봄 Bold"/>
              <a:cs typeface="Tlab 사월의봄 Bold"/>
              <a:sym typeface="Tlab 사월의봄 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330714" y="-6492954"/>
            <a:ext cx="12452435" cy="22137663"/>
          </a:xfrm>
          <a:custGeom>
            <a:avLst/>
            <a:gdLst/>
            <a:ahLst/>
            <a:cxnLst/>
            <a:rect l="l" t="t" r="r" b="b"/>
            <a:pathLst>
              <a:path w="12452435" h="22137663">
                <a:moveTo>
                  <a:pt x="0" y="0"/>
                </a:moveTo>
                <a:lnTo>
                  <a:pt x="12452435" y="0"/>
                </a:lnTo>
                <a:lnTo>
                  <a:pt x="12452435" y="22137662"/>
                </a:lnTo>
                <a:lnTo>
                  <a:pt x="0" y="221376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484349" y="-4923714"/>
            <a:ext cx="9319303" cy="19696818"/>
          </a:xfrm>
          <a:custGeom>
            <a:avLst/>
            <a:gdLst/>
            <a:ahLst/>
            <a:cxnLst/>
            <a:rect l="l" t="t" r="r" b="b"/>
            <a:pathLst>
              <a:path w="9319303" h="19696818">
                <a:moveTo>
                  <a:pt x="0" y="0"/>
                </a:moveTo>
                <a:lnTo>
                  <a:pt x="9319302" y="0"/>
                </a:lnTo>
                <a:lnTo>
                  <a:pt x="9319302" y="19696818"/>
                </a:lnTo>
                <a:lnTo>
                  <a:pt x="0" y="196968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435" r="-21044" b="-13956"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66349" y="-238167"/>
            <a:ext cx="19752030" cy="11110517"/>
          </a:xfrm>
          <a:custGeom>
            <a:avLst/>
            <a:gdLst/>
            <a:ahLst/>
            <a:cxnLst/>
            <a:rect l="l" t="t" r="r" b="b"/>
            <a:pathLst>
              <a:path w="19752030" h="11110517">
                <a:moveTo>
                  <a:pt x="0" y="0"/>
                </a:moveTo>
                <a:lnTo>
                  <a:pt x="19752030" y="0"/>
                </a:lnTo>
                <a:lnTo>
                  <a:pt x="19752030" y="11110517"/>
                </a:lnTo>
                <a:lnTo>
                  <a:pt x="0" y="111105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792231" y="3761963"/>
            <a:ext cx="6711118" cy="6669174"/>
          </a:xfrm>
          <a:custGeom>
            <a:avLst/>
            <a:gdLst/>
            <a:ahLst/>
            <a:cxnLst/>
            <a:rect l="l" t="t" r="r" b="b"/>
            <a:pathLst>
              <a:path w="6711118" h="6669174">
                <a:moveTo>
                  <a:pt x="0" y="0"/>
                </a:moveTo>
                <a:lnTo>
                  <a:pt x="6711118" y="0"/>
                </a:lnTo>
                <a:lnTo>
                  <a:pt x="6711118" y="6669174"/>
                </a:lnTo>
                <a:lnTo>
                  <a:pt x="0" y="66691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 rot="-464470">
            <a:off x="17962" y="2323301"/>
            <a:ext cx="14590138" cy="1166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9999" spc="-149" dirty="0" err="1">
                <a:latin typeface="Janmeid"/>
                <a:ea typeface="Janmeid"/>
                <a:cs typeface="Janmeid"/>
                <a:sym typeface="Janmeid"/>
              </a:rPr>
              <a:t>궁금해</a:t>
            </a:r>
            <a:r>
              <a:rPr lang="en-US" sz="9999" spc="-149" dirty="0">
                <a:latin typeface="Janmeid"/>
                <a:ea typeface="Janmeid"/>
                <a:cs typeface="Janmeid"/>
                <a:sym typeface="Janmeid"/>
              </a:rPr>
              <a:t> </a:t>
            </a:r>
            <a:r>
              <a:rPr lang="en-US" sz="9999" spc="-149" dirty="0" err="1">
                <a:latin typeface="Janmeid"/>
                <a:ea typeface="Janmeid"/>
                <a:cs typeface="Janmeid"/>
                <a:sym typeface="Janmeid"/>
              </a:rPr>
              <a:t>궁금해</a:t>
            </a:r>
            <a:r>
              <a:rPr lang="en-US" sz="9999" spc="-149" dirty="0">
                <a:latin typeface="Janmeid"/>
                <a:ea typeface="Janmeid"/>
                <a:cs typeface="Janmeid"/>
                <a:sym typeface="Janmeid"/>
              </a:rPr>
              <a:t>&gt;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21579" y="3219691"/>
            <a:ext cx="8868905" cy="5908908"/>
          </a:xfrm>
          <a:custGeom>
            <a:avLst/>
            <a:gdLst/>
            <a:ahLst/>
            <a:cxnLst/>
            <a:rect l="l" t="t" r="r" b="b"/>
            <a:pathLst>
              <a:path w="8868905" h="5908908">
                <a:moveTo>
                  <a:pt x="0" y="0"/>
                </a:moveTo>
                <a:lnTo>
                  <a:pt x="8868905" y="0"/>
                </a:lnTo>
                <a:lnTo>
                  <a:pt x="8868905" y="5908908"/>
                </a:lnTo>
                <a:lnTo>
                  <a:pt x="0" y="59089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771711"/>
            <a:ext cx="9784259" cy="972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839"/>
              </a:lnSpc>
            </a:pPr>
            <a:r>
              <a:rPr lang="en-US" sz="5599" b="1" spc="195">
                <a:solidFill>
                  <a:srgbClr val="004AAD"/>
                </a:solidFill>
                <a:latin typeface="Tlab 사월의봄 Bold"/>
                <a:ea typeface="Tlab 사월의봄 Bold"/>
                <a:cs typeface="Tlab 사월의봄 Bold"/>
                <a:sym typeface="Tlab 사월의봄 Bold"/>
              </a:rPr>
              <a:t>올챙이도 파리를 먹을까?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39812" y="1028700"/>
            <a:ext cx="7505025" cy="8229600"/>
            <a:chOff x="0" y="0"/>
            <a:chExt cx="10006700" cy="109728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2176" t="5966" r="10760" b="5549"/>
            <a:stretch>
              <a:fillRect/>
            </a:stretch>
          </p:blipFill>
          <p:spPr>
            <a:xfrm>
              <a:off x="0" y="0"/>
              <a:ext cx="10006700" cy="109728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1028700" y="942975"/>
            <a:ext cx="6299522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500" b="1" spc="157">
                <a:solidFill>
                  <a:srgbClr val="004AAD"/>
                </a:solidFill>
                <a:latin typeface="Tlab 사월의봄 Bold"/>
                <a:ea typeface="Tlab 사월의봄 Bold"/>
                <a:cs typeface="Tlab 사월의봄 Bold"/>
                <a:sym typeface="Tlab 사월의봄 Bold"/>
              </a:rPr>
              <a:t>백희나 작가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066298"/>
            <a:ext cx="5545512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39"/>
              </a:lnSpc>
            </a:pPr>
            <a:r>
              <a:rPr lang="en-US" sz="2199" b="1">
                <a:solidFill>
                  <a:srgbClr val="004AAD"/>
                </a:solidFill>
                <a:latin typeface="Tlab 사월의봄 Bold"/>
                <a:ea typeface="Tlab 사월의봄 Bold"/>
                <a:cs typeface="Tlab 사월의봄 Bold"/>
                <a:sym typeface="Tlab 사월의봄 Bold"/>
              </a:rPr>
              <a:t>대표작: </a:t>
            </a:r>
          </a:p>
          <a:p>
            <a:pPr algn="l">
              <a:lnSpc>
                <a:spcPts val="2639"/>
              </a:lnSpc>
            </a:pPr>
            <a:r>
              <a:rPr lang="en-US" sz="2199" b="1">
                <a:solidFill>
                  <a:srgbClr val="004AAD"/>
                </a:solidFill>
                <a:latin typeface="Tlab 사월의봄 Bold"/>
                <a:ea typeface="Tlab 사월의봄 Bold"/>
                <a:cs typeface="Tlab 사월의봄 Bold"/>
                <a:sym typeface="Tlab 사월의봄 Bold"/>
              </a:rPr>
              <a:t>구름빵, 달샤베트, 알사탕, 나는 개다,  </a:t>
            </a:r>
          </a:p>
          <a:p>
            <a:pPr algn="l">
              <a:lnSpc>
                <a:spcPts val="2639"/>
              </a:lnSpc>
            </a:pPr>
            <a:r>
              <a:rPr lang="en-US" sz="2199" b="1">
                <a:solidFill>
                  <a:srgbClr val="004AAD"/>
                </a:solidFill>
                <a:latin typeface="Tlab 사월의봄 Bold"/>
                <a:ea typeface="Tlab 사월의봄 Bold"/>
                <a:cs typeface="Tlab 사월의봄 Bold"/>
                <a:sym typeface="Tlab 사월의봄 Bold"/>
              </a:rPr>
              <a:t>이상한 손님, 장수탕 선녀님 등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7191375"/>
            <a:ext cx="7746324" cy="206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399" b="1">
                <a:solidFill>
                  <a:srgbClr val="004AAD"/>
                </a:solidFill>
                <a:latin typeface="Tlab 사월의봄 Bold"/>
                <a:ea typeface="Tlab 사월의봄 Bold"/>
                <a:cs typeface="Tlab 사월의봄 Bold"/>
                <a:sym typeface="Tlab 사월의봄 Bold"/>
              </a:rPr>
              <a:t>“아이들의 일상 속에 </a:t>
            </a:r>
          </a:p>
          <a:p>
            <a:pPr algn="l">
              <a:lnSpc>
                <a:spcPts val="4079"/>
              </a:lnSpc>
            </a:pPr>
            <a:r>
              <a:rPr lang="en-US" sz="3399" b="1">
                <a:solidFill>
                  <a:srgbClr val="004AAD"/>
                </a:solidFill>
                <a:latin typeface="Tlab 사월의봄 Bold"/>
                <a:ea typeface="Tlab 사월의봄 Bold"/>
                <a:cs typeface="Tlab 사월의봄 Bold"/>
                <a:sym typeface="Tlab 사월의봄 Bold"/>
              </a:rPr>
              <a:t>환상적인 일이 일어났으면 좋겠어요! </a:t>
            </a:r>
          </a:p>
          <a:p>
            <a:pPr algn="l">
              <a:lnSpc>
                <a:spcPts val="4079"/>
              </a:lnSpc>
            </a:pPr>
            <a:r>
              <a:rPr lang="en-US" sz="3399" b="1">
                <a:solidFill>
                  <a:srgbClr val="004AAD"/>
                </a:solidFill>
                <a:latin typeface="Tlab 사월의봄 Bold"/>
                <a:ea typeface="Tlab 사월의봄 Bold"/>
                <a:cs typeface="Tlab 사월의봄 Bold"/>
                <a:sym typeface="Tlab 사월의봄 Bold"/>
              </a:rPr>
              <a:t>저는 제 동화책을 읽는 아이들이 </a:t>
            </a:r>
          </a:p>
          <a:p>
            <a:pPr algn="l">
              <a:lnSpc>
                <a:spcPts val="4079"/>
              </a:lnSpc>
            </a:pPr>
            <a:r>
              <a:rPr lang="en-US" sz="3399" b="1">
                <a:solidFill>
                  <a:srgbClr val="004AAD"/>
                </a:solidFill>
                <a:latin typeface="Tlab 사월의봄 Bold"/>
                <a:ea typeface="Tlab 사월의봄 Bold"/>
                <a:cs typeface="Tlab 사월의봄 Bold"/>
                <a:sym typeface="Tlab 사월의봄 Bold"/>
              </a:rPr>
              <a:t>재밌었으면 좋겠습니다.”</a:t>
            </a:r>
          </a:p>
        </p:txBody>
      </p:sp>
      <p:sp>
        <p:nvSpPr>
          <p:cNvPr id="7" name="AutoShape 7"/>
          <p:cNvSpPr/>
          <p:nvPr/>
        </p:nvSpPr>
        <p:spPr>
          <a:xfrm flipV="1">
            <a:off x="1028700" y="1895162"/>
            <a:ext cx="1457994" cy="0"/>
          </a:xfrm>
          <a:prstGeom prst="line">
            <a:avLst/>
          </a:prstGeom>
          <a:ln w="95250" cap="flat">
            <a:solidFill>
              <a:srgbClr val="004AA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 flipV="1">
            <a:off x="2486694" y="1895162"/>
            <a:ext cx="1457994" cy="0"/>
          </a:xfrm>
          <a:prstGeom prst="line">
            <a:avLst/>
          </a:prstGeom>
          <a:ln w="95250" cap="flat">
            <a:solidFill>
              <a:srgbClr val="004AAD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521375" y="3467100"/>
            <a:ext cx="11245250" cy="38836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015"/>
              </a:lnSpc>
              <a:spcBef>
                <a:spcPct val="0"/>
              </a:spcBef>
            </a:pPr>
            <a:r>
              <a:rPr lang="en-US" sz="32239" b="1" dirty="0">
                <a:solidFill>
                  <a:srgbClr val="F8A9AD"/>
                </a:solidFill>
                <a:latin typeface="Neue Einstellung Bold"/>
                <a:ea typeface="Neue Einstellung Bold"/>
                <a:cs typeface="Neue Einstellung Bold"/>
                <a:sym typeface="Neue Einstellung Bold"/>
              </a:rPr>
              <a:t>O?X?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8784" y="663121"/>
            <a:ext cx="17984860" cy="8771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F5757"/>
                </a:solidFill>
                <a:latin typeface="경기 바탕"/>
                <a:ea typeface="경기 바탕"/>
                <a:cs typeface="경기 바탕"/>
                <a:sym typeface="경기 바탕"/>
              </a:rPr>
              <a:t>초기 올챙이(부화 직후): </a:t>
            </a:r>
          </a:p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000000"/>
                </a:solidFill>
                <a:latin typeface="경기 바탕"/>
                <a:ea typeface="경기 바탕"/>
                <a:cs typeface="경기 바탕"/>
                <a:sym typeface="경기 바탕"/>
              </a:rPr>
              <a:t>주로 물속에 있는 조류(알긴류), 미세한 유기물, 박테리아 같은 식물성 물질이나 미세한 먹이</a:t>
            </a:r>
          </a:p>
          <a:p>
            <a:pPr algn="l">
              <a:lnSpc>
                <a:spcPts val="6299"/>
              </a:lnSpc>
              <a:spcBef>
                <a:spcPct val="0"/>
              </a:spcBef>
            </a:pPr>
            <a:endParaRPr lang="en-US" sz="4500">
              <a:solidFill>
                <a:srgbClr val="000000"/>
              </a:solidFill>
              <a:latin typeface="경기 바탕"/>
              <a:ea typeface="경기 바탕"/>
              <a:cs typeface="경기 바탕"/>
              <a:sym typeface="경기 바탕"/>
            </a:endParaRPr>
          </a:p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F3131"/>
                </a:solidFill>
                <a:latin typeface="경기 바탕"/>
                <a:ea typeface="경기 바탕"/>
                <a:cs typeface="경기 바탕"/>
                <a:sym typeface="경기 바탕"/>
              </a:rPr>
              <a:t>성장한 올챙이: </a:t>
            </a:r>
          </a:p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000000"/>
                </a:solidFill>
                <a:latin typeface="경기 바탕"/>
                <a:ea typeface="경기 바탕"/>
                <a:cs typeface="경기 바탕"/>
                <a:sym typeface="경기 바탕"/>
              </a:rPr>
              <a:t>조금 크고 나면 작은 벌레나 곤충 유충도 먹지만, 파리 정도 크기의 곤충을 사냥해서 먹기는 어렵습니다.</a:t>
            </a:r>
          </a:p>
          <a:p>
            <a:pPr algn="l">
              <a:lnSpc>
                <a:spcPts val="6299"/>
              </a:lnSpc>
              <a:spcBef>
                <a:spcPct val="0"/>
              </a:spcBef>
            </a:pPr>
            <a:endParaRPr lang="en-US" sz="4500">
              <a:solidFill>
                <a:srgbClr val="000000"/>
              </a:solidFill>
              <a:latin typeface="경기 바탕"/>
              <a:ea typeface="경기 바탕"/>
              <a:cs typeface="경기 바탕"/>
              <a:sym typeface="경기 바탕"/>
            </a:endParaRPr>
          </a:p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000000"/>
                </a:solidFill>
                <a:latin typeface="경기 바탕"/>
                <a:ea typeface="경기 바탕"/>
                <a:cs typeface="경기 바탕"/>
                <a:sym typeface="경기 바탕"/>
              </a:rPr>
              <a:t>다리가 생기고, </a:t>
            </a:r>
            <a:r>
              <a:rPr lang="en-US" sz="4500">
                <a:solidFill>
                  <a:srgbClr val="FF3131"/>
                </a:solidFill>
                <a:latin typeface="경기 바탕"/>
                <a:ea typeface="경기 바탕"/>
                <a:cs typeface="경기 바탕"/>
                <a:sym typeface="경기 바탕"/>
              </a:rPr>
              <a:t>개구리로 변태가 거의 끝날 무렵</a:t>
            </a:r>
            <a:r>
              <a:rPr lang="en-US" sz="4500">
                <a:solidFill>
                  <a:srgbClr val="000000"/>
                </a:solidFill>
                <a:latin typeface="경기 바탕"/>
                <a:ea typeface="경기 바탕"/>
                <a:cs typeface="경기 바탕"/>
                <a:sym typeface="경기 바탕"/>
              </a:rPr>
              <a:t>: </a:t>
            </a:r>
          </a:p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000000"/>
                </a:solidFill>
                <a:latin typeface="경기 바탕"/>
                <a:ea typeface="경기 바탕"/>
                <a:cs typeface="경기 바탕"/>
                <a:sym typeface="경기 바탕"/>
              </a:rPr>
              <a:t>입 구조도 바뀌고 혀를 써서 먹이를 잡을 수 있게 되면서, 이때부터는 작은 곤충도 사냥할 수 있게 돼요. 거의 </a:t>
            </a:r>
            <a:r>
              <a:rPr lang="en-US" sz="4500" b="1">
                <a:solidFill>
                  <a:srgbClr val="8C52FF"/>
                </a:solidFill>
                <a:latin typeface="경기 바탕 Bold"/>
                <a:ea typeface="경기 바탕 Bold"/>
                <a:cs typeface="경기 바탕 Bold"/>
                <a:sym typeface="경기 바탕 Bold"/>
              </a:rPr>
              <a:t>개구리가 되어야 파리를 먹을 수 있습니다</a:t>
            </a:r>
            <a:r>
              <a:rPr lang="en-US" sz="4500" b="1">
                <a:solidFill>
                  <a:srgbClr val="000000"/>
                </a:solidFill>
                <a:latin typeface="경기 바탕 Bold"/>
                <a:ea typeface="경기 바탕 Bold"/>
                <a:cs typeface="경기 바탕 Bold"/>
                <a:sym typeface="경기 바탕 Bold"/>
              </a:rPr>
              <a:t>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21061" y="1881153"/>
            <a:ext cx="14024106" cy="7478329"/>
          </a:xfrm>
          <a:custGeom>
            <a:avLst/>
            <a:gdLst/>
            <a:ahLst/>
            <a:cxnLst/>
            <a:rect l="l" t="t" r="r" b="b"/>
            <a:pathLst>
              <a:path w="14024106" h="7478329">
                <a:moveTo>
                  <a:pt x="0" y="0"/>
                </a:moveTo>
                <a:lnTo>
                  <a:pt x="14024106" y="0"/>
                </a:lnTo>
                <a:lnTo>
                  <a:pt x="14024106" y="7478328"/>
                </a:lnTo>
                <a:lnTo>
                  <a:pt x="0" y="74783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23" b="-246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-1514492" y="1247775"/>
            <a:ext cx="9356823" cy="2239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71"/>
              </a:lnSpc>
            </a:pPr>
            <a:r>
              <a:rPr lang="en-US" sz="9022" b="1" dirty="0">
                <a:solidFill>
                  <a:schemeClr val="accent1"/>
                </a:solidFill>
                <a:latin typeface="Space Mono Bold"/>
                <a:ea typeface="Space Mono Bold"/>
                <a:cs typeface="Space Mono Bold"/>
                <a:sym typeface="Space Mono Bold"/>
              </a:rPr>
              <a:t> </a:t>
            </a:r>
            <a:r>
              <a:rPr lang="en-US" sz="9022" b="1" dirty="0" err="1">
                <a:solidFill>
                  <a:schemeClr val="accent1"/>
                </a:solidFill>
                <a:latin typeface="Space Mono Bold"/>
                <a:ea typeface="Space Mono Bold"/>
                <a:cs typeface="Space Mono Bold"/>
                <a:sym typeface="Space Mono Bold"/>
              </a:rPr>
              <a:t>작가의</a:t>
            </a:r>
            <a:endParaRPr lang="en-US" sz="9022" b="1" dirty="0">
              <a:solidFill>
                <a:schemeClr val="accent1"/>
              </a:solidFill>
              <a:latin typeface="Space Mono Bold"/>
              <a:ea typeface="Space Mono Bold"/>
              <a:cs typeface="Space Mono Bold"/>
              <a:sym typeface="Space Mono Bold"/>
            </a:endParaRPr>
          </a:p>
          <a:p>
            <a:pPr algn="ctr">
              <a:lnSpc>
                <a:spcPts val="8571"/>
              </a:lnSpc>
            </a:pPr>
            <a:r>
              <a:rPr lang="en-US" sz="9022" b="1" dirty="0" err="1">
                <a:latin typeface="Space Mono Bold"/>
                <a:ea typeface="Space Mono Bold"/>
                <a:cs typeface="Space Mono Bold"/>
                <a:sym typeface="Space Mono Bold"/>
              </a:rPr>
              <a:t>상상력</a:t>
            </a:r>
            <a:r>
              <a:rPr lang="en-US" sz="9022" b="1" dirty="0">
                <a:latin typeface="Space Mono Bold"/>
                <a:ea typeface="Space Mono Bold"/>
                <a:cs typeface="Space Mono Bold"/>
                <a:sym typeface="Space Mono Bold"/>
              </a:rPr>
              <a:t>!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92515" y="2793287"/>
            <a:ext cx="6356958" cy="6356958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0" y="0"/>
                </a:moveTo>
                <a:lnTo>
                  <a:pt x="6356958" y="0"/>
                </a:lnTo>
                <a:lnTo>
                  <a:pt x="635695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9499917" y="3619491"/>
            <a:ext cx="7259992" cy="409722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244049" y="594462"/>
            <a:ext cx="15515859" cy="1571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500" b="1" spc="157">
                <a:solidFill>
                  <a:srgbClr val="004AAD"/>
                </a:solidFill>
                <a:latin typeface="Tlab 사월의봄 Bold"/>
                <a:ea typeface="Tlab 사월의봄 Bold"/>
                <a:cs typeface="Tlab 사월의봄 Bold"/>
                <a:sym typeface="Tlab 사월의봄 Bold"/>
              </a:rPr>
              <a:t>큰 오빠 개구리는 아기 동생들이 파리를 잡아달라고 했을 때 어떤 마음이 들었을까?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771711"/>
            <a:ext cx="16230600" cy="1962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839"/>
              </a:lnSpc>
            </a:pPr>
            <a:r>
              <a:rPr lang="en-US" sz="5599" b="1" spc="195">
                <a:solidFill>
                  <a:srgbClr val="004AAD"/>
                </a:solidFill>
                <a:latin typeface="Tlab 사월의봄 Bold"/>
                <a:ea typeface="Tlab 사월의봄 Bold"/>
                <a:cs typeface="Tlab 사월의봄 Bold"/>
                <a:sym typeface="Tlab 사월의봄 Bold"/>
              </a:rPr>
              <a:t>큰 오빠 개구리는 </a:t>
            </a:r>
            <a:r>
              <a:rPr lang="en-US" sz="5599" b="1" spc="195">
                <a:solidFill>
                  <a:srgbClr val="FF3131"/>
                </a:solidFill>
                <a:latin typeface="Tlab 사월의봄 Bold"/>
                <a:ea typeface="Tlab 사월의봄 Bold"/>
                <a:cs typeface="Tlab 사월의봄 Bold"/>
                <a:sym typeface="Tlab 사월의봄 Bold"/>
              </a:rPr>
              <a:t>왜 </a:t>
            </a:r>
            <a:r>
              <a:rPr lang="en-US" sz="5599" b="1" spc="195">
                <a:solidFill>
                  <a:srgbClr val="004AAD"/>
                </a:solidFill>
                <a:latin typeface="Tlab 사월의봄 Bold"/>
                <a:ea typeface="Tlab 사월의봄 Bold"/>
                <a:cs typeface="Tlab 사월의봄 Bold"/>
                <a:sym typeface="Tlab 사월의봄 Bold"/>
              </a:rPr>
              <a:t>힘들어 쓰러질 때까지</a:t>
            </a:r>
          </a:p>
          <a:p>
            <a:pPr algn="just">
              <a:lnSpc>
                <a:spcPts val="7839"/>
              </a:lnSpc>
            </a:pPr>
            <a:r>
              <a:rPr lang="en-US" sz="5599" b="1" spc="195">
                <a:solidFill>
                  <a:srgbClr val="004AAD"/>
                </a:solidFill>
                <a:latin typeface="Tlab 사월의봄 Bold"/>
                <a:ea typeface="Tlab 사월의봄 Bold"/>
                <a:cs typeface="Tlab 사월의봄 Bold"/>
                <a:sym typeface="Tlab 사월의봄 Bold"/>
              </a:rPr>
              <a:t>동생들에게 파리를 잡아 주었을까?</a:t>
            </a:r>
          </a:p>
        </p:txBody>
      </p:sp>
      <p:sp>
        <p:nvSpPr>
          <p:cNvPr id="3" name="Freeform 3"/>
          <p:cNvSpPr/>
          <p:nvPr/>
        </p:nvSpPr>
        <p:spPr>
          <a:xfrm>
            <a:off x="2755677" y="3239841"/>
            <a:ext cx="11817611" cy="6318285"/>
          </a:xfrm>
          <a:custGeom>
            <a:avLst/>
            <a:gdLst/>
            <a:ahLst/>
            <a:cxnLst/>
            <a:rect l="l" t="t" r="r" b="b"/>
            <a:pathLst>
              <a:path w="11817611" h="6318285">
                <a:moveTo>
                  <a:pt x="0" y="0"/>
                </a:moveTo>
                <a:lnTo>
                  <a:pt x="11817611" y="0"/>
                </a:lnTo>
                <a:lnTo>
                  <a:pt x="11817611" y="6318285"/>
                </a:lnTo>
                <a:lnTo>
                  <a:pt x="0" y="63182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15" b="-2193"/>
            </a:stretch>
          </a:blipFill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95303" y="3433972"/>
            <a:ext cx="5241783" cy="4114800"/>
          </a:xfrm>
          <a:custGeom>
            <a:avLst/>
            <a:gdLst/>
            <a:ahLst/>
            <a:cxnLst/>
            <a:rect l="l" t="t" r="r" b="b"/>
            <a:pathLst>
              <a:path w="5241783" h="4114800">
                <a:moveTo>
                  <a:pt x="0" y="0"/>
                </a:moveTo>
                <a:lnTo>
                  <a:pt x="5241784" y="0"/>
                </a:lnTo>
                <a:lnTo>
                  <a:pt x="52417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582467" y="1028700"/>
            <a:ext cx="7869555" cy="8229600"/>
          </a:xfrm>
          <a:custGeom>
            <a:avLst/>
            <a:gdLst/>
            <a:ahLst/>
            <a:cxnLst/>
            <a:rect l="l" t="t" r="r" b="b"/>
            <a:pathLst>
              <a:path w="7869555" h="8229600">
                <a:moveTo>
                  <a:pt x="0" y="0"/>
                </a:moveTo>
                <a:lnTo>
                  <a:pt x="7869555" y="0"/>
                </a:lnTo>
                <a:lnTo>
                  <a:pt x="786955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16595" y="2008864"/>
            <a:ext cx="12585739" cy="7350478"/>
          </a:xfrm>
          <a:custGeom>
            <a:avLst/>
            <a:gdLst/>
            <a:ahLst/>
            <a:cxnLst/>
            <a:rect l="l" t="t" r="r" b="b"/>
            <a:pathLst>
              <a:path w="12585739" h="7350478">
                <a:moveTo>
                  <a:pt x="0" y="0"/>
                </a:moveTo>
                <a:lnTo>
                  <a:pt x="12585740" y="0"/>
                </a:lnTo>
                <a:lnTo>
                  <a:pt x="12585740" y="7350478"/>
                </a:lnTo>
                <a:lnTo>
                  <a:pt x="0" y="73504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008" b="-19444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80394" y="600108"/>
            <a:ext cx="14521940" cy="771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500" b="1" spc="157">
                <a:solidFill>
                  <a:srgbClr val="004AAD"/>
                </a:solidFill>
                <a:latin typeface="Tlab 사월의봄 Bold"/>
                <a:ea typeface="Tlab 사월의봄 Bold"/>
                <a:cs typeface="Tlab 사월의봄 Bold"/>
                <a:sym typeface="Tlab 사월의봄 Bold"/>
              </a:rPr>
              <a:t>오빠 개구리가 꿈에서 맛본 똥파리는 무슨맛이었을까~!!!!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957" y="0"/>
            <a:ext cx="19425639" cy="10926922"/>
          </a:xfrm>
          <a:custGeom>
            <a:avLst/>
            <a:gdLst/>
            <a:ahLst/>
            <a:cxnLst/>
            <a:rect l="l" t="t" r="r" b="b"/>
            <a:pathLst>
              <a:path w="19425639" h="10926922">
                <a:moveTo>
                  <a:pt x="0" y="0"/>
                </a:moveTo>
                <a:lnTo>
                  <a:pt x="19425639" y="0"/>
                </a:lnTo>
                <a:lnTo>
                  <a:pt x="19425639" y="10926922"/>
                </a:lnTo>
                <a:lnTo>
                  <a:pt x="0" y="10926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294985" y="866773"/>
            <a:ext cx="9356823" cy="2239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71"/>
              </a:lnSpc>
            </a:pPr>
            <a:r>
              <a:rPr lang="en-US" sz="9022" b="1">
                <a:solidFill>
                  <a:srgbClr val="E0FECA"/>
                </a:solidFill>
                <a:latin typeface="Space Mono Bold"/>
                <a:ea typeface="Space Mono Bold"/>
                <a:cs typeface="Space Mono Bold"/>
                <a:sym typeface="Space Mono Bold"/>
              </a:rPr>
              <a:t> 작가의</a:t>
            </a:r>
          </a:p>
          <a:p>
            <a:pPr algn="ctr">
              <a:lnSpc>
                <a:spcPts val="8571"/>
              </a:lnSpc>
            </a:pPr>
            <a:r>
              <a:rPr lang="en-US" sz="9022" b="1">
                <a:solidFill>
                  <a:srgbClr val="FFFFFF"/>
                </a:solidFill>
                <a:latin typeface="Space Mono Bold"/>
                <a:ea typeface="Space Mono Bold"/>
                <a:cs typeface="Space Mono Bold"/>
                <a:sym typeface="Space Mono Bold"/>
              </a:rPr>
              <a:t>상상력!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49711" y="647900"/>
            <a:ext cx="8991200" cy="8991200"/>
          </a:xfrm>
          <a:custGeom>
            <a:avLst/>
            <a:gdLst/>
            <a:ahLst/>
            <a:cxnLst/>
            <a:rect l="l" t="t" r="r" b="b"/>
            <a:pathLst>
              <a:path w="8991200" h="8991200">
                <a:moveTo>
                  <a:pt x="0" y="0"/>
                </a:moveTo>
                <a:lnTo>
                  <a:pt x="8991199" y="0"/>
                </a:lnTo>
                <a:lnTo>
                  <a:pt x="8991199" y="8991200"/>
                </a:lnTo>
                <a:lnTo>
                  <a:pt x="0" y="8991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99218" y="4043381"/>
            <a:ext cx="10132130" cy="1846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419"/>
              </a:lnSpc>
            </a:pPr>
            <a:r>
              <a:rPr lang="en-US" sz="5299" b="1" spc="185">
                <a:solidFill>
                  <a:srgbClr val="004AAD"/>
                </a:solidFill>
                <a:latin typeface="Tlab 사월의봄 Bold"/>
                <a:ea typeface="Tlab 사월의봄 Bold"/>
                <a:cs typeface="Tlab 사월의봄 Bold"/>
                <a:sym typeface="Tlab 사월의봄 Bold"/>
              </a:rPr>
              <a:t>나라면</a:t>
            </a:r>
          </a:p>
          <a:p>
            <a:pPr algn="just">
              <a:lnSpc>
                <a:spcPts val="7419"/>
              </a:lnSpc>
            </a:pPr>
            <a:r>
              <a:rPr lang="en-US" sz="5299" b="1" spc="185">
                <a:solidFill>
                  <a:srgbClr val="004AAD"/>
                </a:solidFill>
                <a:latin typeface="Tlab 사월의봄 Bold"/>
                <a:ea typeface="Tlab 사월의봄 Bold"/>
                <a:cs typeface="Tlab 사월의봄 Bold"/>
                <a:sym typeface="Tlab 사월의봄 Bold"/>
              </a:rPr>
              <a:t>어떤 맛이 났으면 좋겠어?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246776" y="4558129"/>
            <a:ext cx="7233199" cy="979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979"/>
              </a:lnSpc>
            </a:pPr>
            <a:r>
              <a:rPr lang="en-US" sz="5699" b="1" spc="199">
                <a:solidFill>
                  <a:srgbClr val="004AAD"/>
                </a:solidFill>
                <a:latin typeface="Tlab 사월의봄 Bold"/>
                <a:ea typeface="Tlab 사월의봄 Bold"/>
                <a:cs typeface="Tlab 사월의봄 Bold"/>
                <a:sym typeface="Tlab 사월의봄 Bold"/>
              </a:rPr>
              <a:t>이제 네 차례야!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5873513" y="2021590"/>
            <a:ext cx="6540973" cy="7629782"/>
          </a:xfrm>
          <a:custGeom>
            <a:avLst/>
            <a:gdLst/>
            <a:ahLst/>
            <a:cxnLst/>
            <a:rect l="l" t="t" r="r" b="b"/>
            <a:pathLst>
              <a:path w="6540973" h="7629782">
                <a:moveTo>
                  <a:pt x="0" y="0"/>
                </a:moveTo>
                <a:lnTo>
                  <a:pt x="6540974" y="0"/>
                </a:lnTo>
                <a:lnTo>
                  <a:pt x="6540974" y="7629782"/>
                </a:lnTo>
                <a:lnTo>
                  <a:pt x="0" y="76297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159" t="-252577" r="-111411" b="-5979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06454" y="479146"/>
            <a:ext cx="13223825" cy="771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500" b="1" spc="157">
                <a:solidFill>
                  <a:srgbClr val="966C33"/>
                </a:solidFill>
                <a:latin typeface="Tlab 사월의봄 Bold"/>
                <a:ea typeface="Tlab 사월의봄 Bold"/>
                <a:cs typeface="Tlab 사월의봄 Bold"/>
                <a:sym typeface="Tlab 사월의봄 Bold"/>
              </a:rPr>
              <a:t>책임감 강한 맏이 개구리와 똥파리에 대한 이야기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56306">
            <a:off x="14726684" y="3725921"/>
            <a:ext cx="2721308" cy="2067560"/>
          </a:xfrm>
          <a:custGeom>
            <a:avLst/>
            <a:gdLst/>
            <a:ahLst/>
            <a:cxnLst/>
            <a:rect l="l" t="t" r="r" b="b"/>
            <a:pathLst>
              <a:path w="2721308" h="2067560">
                <a:moveTo>
                  <a:pt x="0" y="0"/>
                </a:moveTo>
                <a:lnTo>
                  <a:pt x="2721308" y="0"/>
                </a:lnTo>
                <a:lnTo>
                  <a:pt x="2721308" y="2067560"/>
                </a:lnTo>
                <a:lnTo>
                  <a:pt x="0" y="20675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740" t="-40625" r="-94906" b="-6049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9900" y="4972911"/>
            <a:ext cx="18168100" cy="4938328"/>
          </a:xfrm>
          <a:custGeom>
            <a:avLst/>
            <a:gdLst/>
            <a:ahLst/>
            <a:cxnLst/>
            <a:rect l="l" t="t" r="r" b="b"/>
            <a:pathLst>
              <a:path w="18168100" h="4938328">
                <a:moveTo>
                  <a:pt x="0" y="0"/>
                </a:moveTo>
                <a:lnTo>
                  <a:pt x="18168100" y="0"/>
                </a:lnTo>
                <a:lnTo>
                  <a:pt x="18168100" y="4938328"/>
                </a:lnTo>
                <a:lnTo>
                  <a:pt x="0" y="49383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" b="-806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104703" y="2795962"/>
            <a:ext cx="4078593" cy="2176949"/>
          </a:xfrm>
          <a:custGeom>
            <a:avLst/>
            <a:gdLst/>
            <a:ahLst/>
            <a:cxnLst/>
            <a:rect l="l" t="t" r="r" b="b"/>
            <a:pathLst>
              <a:path w="4078593" h="2176949">
                <a:moveTo>
                  <a:pt x="0" y="0"/>
                </a:moveTo>
                <a:lnTo>
                  <a:pt x="4078594" y="0"/>
                </a:lnTo>
                <a:lnTo>
                  <a:pt x="4078594" y="2176949"/>
                </a:lnTo>
                <a:lnTo>
                  <a:pt x="0" y="21769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97855" y="218705"/>
            <a:ext cx="3564549" cy="588151"/>
          </a:xfrm>
          <a:custGeom>
            <a:avLst/>
            <a:gdLst/>
            <a:ahLst/>
            <a:cxnLst/>
            <a:rect l="l" t="t" r="r" b="b"/>
            <a:pathLst>
              <a:path w="3564549" h="588151">
                <a:moveTo>
                  <a:pt x="0" y="0"/>
                </a:moveTo>
                <a:lnTo>
                  <a:pt x="3564550" y="0"/>
                </a:lnTo>
                <a:lnTo>
                  <a:pt x="3564550" y="588151"/>
                </a:lnTo>
                <a:lnTo>
                  <a:pt x="0" y="5881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604639" y="218705"/>
            <a:ext cx="2470813" cy="945086"/>
          </a:xfrm>
          <a:custGeom>
            <a:avLst/>
            <a:gdLst/>
            <a:ahLst/>
            <a:cxnLst/>
            <a:rect l="l" t="t" r="r" b="b"/>
            <a:pathLst>
              <a:path w="2470813" h="945086">
                <a:moveTo>
                  <a:pt x="0" y="0"/>
                </a:moveTo>
                <a:lnTo>
                  <a:pt x="2470814" y="0"/>
                </a:lnTo>
                <a:lnTo>
                  <a:pt x="2470814" y="945086"/>
                </a:lnTo>
                <a:lnTo>
                  <a:pt x="0" y="9450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97855" y="1308216"/>
            <a:ext cx="830845" cy="838179"/>
          </a:xfrm>
          <a:custGeom>
            <a:avLst/>
            <a:gdLst/>
            <a:ahLst/>
            <a:cxnLst/>
            <a:rect l="l" t="t" r="r" b="b"/>
            <a:pathLst>
              <a:path w="830845" h="838179">
                <a:moveTo>
                  <a:pt x="0" y="0"/>
                </a:moveTo>
                <a:lnTo>
                  <a:pt x="830845" y="0"/>
                </a:lnTo>
                <a:lnTo>
                  <a:pt x="830845" y="838178"/>
                </a:lnTo>
                <a:lnTo>
                  <a:pt x="0" y="838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274210" y="1893843"/>
            <a:ext cx="16677267" cy="688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3999" b="1" spc="139">
                <a:solidFill>
                  <a:srgbClr val="004AAD"/>
                </a:solidFill>
                <a:latin typeface="Tlab 사월의봄 Bold"/>
                <a:ea typeface="Tlab 사월의봄 Bold"/>
                <a:cs typeface="Tlab 사월의봄 Bold"/>
                <a:sym typeface="Tlab 사월의봄 Bold"/>
              </a:rPr>
              <a:t>내가 수고한 큰오빠 개구리에게 주고 싶은 똥파리에서는 어떤 맛이 나나요?</a:t>
            </a:r>
          </a:p>
        </p:txBody>
      </p:sp>
      <p:sp>
        <p:nvSpPr>
          <p:cNvPr id="9" name="Freeform 9"/>
          <p:cNvSpPr/>
          <p:nvPr/>
        </p:nvSpPr>
        <p:spPr>
          <a:xfrm>
            <a:off x="8254591" y="139291"/>
            <a:ext cx="1778818" cy="1778818"/>
          </a:xfrm>
          <a:custGeom>
            <a:avLst/>
            <a:gdLst/>
            <a:ahLst/>
            <a:cxnLst/>
            <a:rect l="l" t="t" r="r" b="b"/>
            <a:pathLst>
              <a:path w="1778818" h="1778818">
                <a:moveTo>
                  <a:pt x="0" y="0"/>
                </a:moveTo>
                <a:lnTo>
                  <a:pt x="1778818" y="0"/>
                </a:lnTo>
                <a:lnTo>
                  <a:pt x="1778818" y="1778818"/>
                </a:lnTo>
                <a:lnTo>
                  <a:pt x="0" y="17788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490496" y="257241"/>
            <a:ext cx="6299522" cy="771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500" b="1" spc="157">
                <a:solidFill>
                  <a:srgbClr val="966C33"/>
                </a:solidFill>
                <a:latin typeface="Tlab 사월의봄 Bold"/>
                <a:ea typeface="Tlab 사월의봄 Bold"/>
                <a:cs typeface="Tlab 사월의봄 Bold"/>
                <a:sym typeface="Tlab 사월의봄 Bold"/>
              </a:rPr>
              <a:t>개구리 본 적 있나요?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71054BE-488C-4F02-90CD-D449FF441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638300"/>
            <a:ext cx="13461185" cy="7543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0172" y="3207420"/>
            <a:ext cx="6356958" cy="6356958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0" y="0"/>
                </a:moveTo>
                <a:lnTo>
                  <a:pt x="6356958" y="0"/>
                </a:lnTo>
                <a:lnTo>
                  <a:pt x="635695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095308" y="1189455"/>
            <a:ext cx="12097384" cy="929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559"/>
              </a:lnSpc>
            </a:pPr>
            <a:r>
              <a:rPr lang="en-US" sz="5399" b="1" spc="188">
                <a:solidFill>
                  <a:srgbClr val="966C33"/>
                </a:solidFill>
                <a:latin typeface="Tlab 사월의봄 Bold"/>
                <a:ea typeface="Tlab 사월의봄 Bold"/>
                <a:cs typeface="Tlab 사월의봄 Bold"/>
                <a:sym typeface="Tlab 사월의봄 Bold"/>
              </a:rPr>
              <a:t>내가 만난 개구리 이야기를 나눠주세요!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60017" y="2284248"/>
            <a:ext cx="10020077" cy="6675876"/>
          </a:xfrm>
          <a:custGeom>
            <a:avLst/>
            <a:gdLst/>
            <a:ahLst/>
            <a:cxnLst/>
            <a:rect l="l" t="t" r="r" b="b"/>
            <a:pathLst>
              <a:path w="10020077" h="6675876">
                <a:moveTo>
                  <a:pt x="0" y="0"/>
                </a:moveTo>
                <a:lnTo>
                  <a:pt x="10020076" y="0"/>
                </a:lnTo>
                <a:lnTo>
                  <a:pt x="10020076" y="6675876"/>
                </a:lnTo>
                <a:lnTo>
                  <a:pt x="0" y="66758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06454" y="469621"/>
            <a:ext cx="13223825" cy="837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859"/>
              </a:lnSpc>
            </a:pPr>
            <a:r>
              <a:rPr lang="en-US" sz="4899" b="1" spc="171">
                <a:solidFill>
                  <a:srgbClr val="966C33"/>
                </a:solidFill>
                <a:latin typeface="Tlab 사월의봄 Bold"/>
                <a:ea typeface="Tlab 사월의봄 Bold"/>
                <a:cs typeface="Tlab 사월의봄 Bold"/>
                <a:sym typeface="Tlab 사월의봄 Bold"/>
              </a:rPr>
              <a:t>개구리는 어떤 모습으로 자랄까?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8883" y="-1224184"/>
            <a:ext cx="18354307" cy="13765730"/>
          </a:xfrm>
          <a:custGeom>
            <a:avLst/>
            <a:gdLst/>
            <a:ahLst/>
            <a:cxnLst/>
            <a:rect l="l" t="t" r="r" b="b"/>
            <a:pathLst>
              <a:path w="18354307" h="13765730">
                <a:moveTo>
                  <a:pt x="0" y="0"/>
                </a:moveTo>
                <a:lnTo>
                  <a:pt x="18354306" y="0"/>
                </a:lnTo>
                <a:lnTo>
                  <a:pt x="18354306" y="13765730"/>
                </a:lnTo>
                <a:lnTo>
                  <a:pt x="0" y="137657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A47AB1E-6563-4029-9770-51B8CB17A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571500"/>
            <a:ext cx="15858348" cy="89916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81200" y="495300"/>
            <a:ext cx="13792200" cy="8991600"/>
          </a:xfrm>
          <a:custGeom>
            <a:avLst/>
            <a:gdLst/>
            <a:ahLst/>
            <a:cxnLst/>
            <a:rect l="l" t="t" r="r" b="b"/>
            <a:pathLst>
              <a:path w="12147011" h="8229600">
                <a:moveTo>
                  <a:pt x="0" y="0"/>
                </a:moveTo>
                <a:lnTo>
                  <a:pt x="12147012" y="0"/>
                </a:lnTo>
                <a:lnTo>
                  <a:pt x="1214701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226</Words>
  <Application>Microsoft Office PowerPoint</Application>
  <PresentationFormat>사용자 지정</PresentationFormat>
  <Paragraphs>39</Paragraphs>
  <Slides>30</Slides>
  <Notes>0</Notes>
  <HiddenSlides>0</HiddenSlides>
  <MMClips>2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30</vt:i4>
      </vt:variant>
    </vt:vector>
  </HeadingPairs>
  <TitlesOfParts>
    <vt:vector size="41" baseType="lpstr">
      <vt:lpstr>Aster 국화과</vt:lpstr>
      <vt:lpstr>Janmeid</vt:lpstr>
      <vt:lpstr>Tlab 사월의봄 Bold</vt:lpstr>
      <vt:lpstr>Neue Einstellung Bold</vt:lpstr>
      <vt:lpstr>Arial</vt:lpstr>
      <vt:lpstr>경기 바탕 Bold</vt:lpstr>
      <vt:lpstr>경기 바탕</vt:lpstr>
      <vt:lpstr>Space Mono Bold</vt:lpstr>
      <vt:lpstr>윤고딕 Semi-Bold</vt:lpstr>
      <vt:lpstr>Calibri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꿈</dc:title>
  <cp:lastModifiedBy>조 미래</cp:lastModifiedBy>
  <cp:revision>2</cp:revision>
  <dcterms:created xsi:type="dcterms:W3CDTF">2006-08-16T00:00:00Z</dcterms:created>
  <dcterms:modified xsi:type="dcterms:W3CDTF">2025-04-14T13:14:44Z</dcterms:modified>
  <dc:identifier>DAGimzGuwEc</dc:identifier>
</cp:coreProperties>
</file>